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53" r:id="rId2"/>
    <p:sldId id="328" r:id="rId3"/>
    <p:sldId id="356" r:id="rId4"/>
    <p:sldId id="355" r:id="rId5"/>
    <p:sldId id="354" r:id="rId6"/>
    <p:sldId id="368" r:id="rId7"/>
    <p:sldId id="357" r:id="rId8"/>
    <p:sldId id="335" r:id="rId9"/>
    <p:sldId id="336" r:id="rId10"/>
    <p:sldId id="327" r:id="rId11"/>
    <p:sldId id="288" r:id="rId12"/>
    <p:sldId id="289" r:id="rId13"/>
    <p:sldId id="290" r:id="rId14"/>
    <p:sldId id="291" r:id="rId15"/>
    <p:sldId id="337" r:id="rId16"/>
    <p:sldId id="340" r:id="rId17"/>
    <p:sldId id="339" r:id="rId18"/>
    <p:sldId id="338" r:id="rId19"/>
    <p:sldId id="298" r:id="rId20"/>
    <p:sldId id="299" r:id="rId21"/>
    <p:sldId id="307" r:id="rId22"/>
    <p:sldId id="308" r:id="rId23"/>
    <p:sldId id="278" r:id="rId24"/>
    <p:sldId id="310" r:id="rId25"/>
    <p:sldId id="309" r:id="rId26"/>
    <p:sldId id="297" r:id="rId27"/>
    <p:sldId id="300" r:id="rId28"/>
    <p:sldId id="271" r:id="rId29"/>
    <p:sldId id="329" r:id="rId30"/>
    <p:sldId id="273" r:id="rId31"/>
    <p:sldId id="274" r:id="rId32"/>
    <p:sldId id="325" r:id="rId33"/>
    <p:sldId id="312" r:id="rId34"/>
    <p:sldId id="320" r:id="rId35"/>
    <p:sldId id="333" r:id="rId36"/>
    <p:sldId id="334" r:id="rId37"/>
    <p:sldId id="331" r:id="rId38"/>
    <p:sldId id="286" r:id="rId39"/>
    <p:sldId id="322" r:id="rId40"/>
    <p:sldId id="303" r:id="rId41"/>
    <p:sldId id="313" r:id="rId42"/>
    <p:sldId id="316" r:id="rId43"/>
    <p:sldId id="358" r:id="rId44"/>
    <p:sldId id="359" r:id="rId45"/>
    <p:sldId id="369" r:id="rId46"/>
    <p:sldId id="360" r:id="rId47"/>
    <p:sldId id="362" r:id="rId48"/>
    <p:sldId id="366" r:id="rId49"/>
    <p:sldId id="367" r:id="rId50"/>
    <p:sldId id="363" r:id="rId51"/>
    <p:sldId id="364" r:id="rId52"/>
    <p:sldId id="365" r:id="rId53"/>
    <p:sldId id="352" r:id="rId54"/>
    <p:sldId id="342" r:id="rId55"/>
    <p:sldId id="343" r:id="rId56"/>
    <p:sldId id="344" r:id="rId57"/>
    <p:sldId id="345" r:id="rId58"/>
    <p:sldId id="346" r:id="rId59"/>
    <p:sldId id="323" r:id="rId60"/>
    <p:sldId id="348" r:id="rId61"/>
    <p:sldId id="349" r:id="rId62"/>
    <p:sldId id="350" r:id="rId63"/>
    <p:sldId id="35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548"/>
    <a:srgbClr val="00BDE3"/>
    <a:srgbClr val="60BB0E"/>
    <a:srgbClr val="000000"/>
    <a:srgbClr val="62AADC"/>
    <a:srgbClr val="007C83"/>
    <a:srgbClr val="51B7FB"/>
    <a:srgbClr val="059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32" autoAdjust="0"/>
    <p:restoredTop sz="86763" autoAdjust="0"/>
  </p:normalViewPr>
  <p:slideViewPr>
    <p:cSldViewPr>
      <p:cViewPr varScale="1">
        <p:scale>
          <a:sx n="48" d="100"/>
          <a:sy n="48" d="100"/>
        </p:scale>
        <p:origin x="34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A2379-309B-4049-8B65-DACF82DD434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B12FEA4-96BD-4D90-9F04-FE92AA1956A1}">
      <dgm:prSet phldrT="[Text]"/>
      <dgm:spPr/>
      <dgm:t>
        <a:bodyPr/>
        <a:lstStyle/>
        <a:p>
          <a:r>
            <a:rPr lang="de-DE" dirty="0" smtClean="0"/>
            <a:t>Inhalt</a:t>
          </a:r>
          <a:endParaRPr lang="de-DE" dirty="0"/>
        </a:p>
      </dgm:t>
    </dgm:pt>
    <dgm:pt modelId="{6AFD8601-1708-4493-A08E-D75D91C56622}" type="parTrans" cxnId="{1A3745FF-6E91-496C-B784-740498C3AE7E}">
      <dgm:prSet/>
      <dgm:spPr/>
      <dgm:t>
        <a:bodyPr/>
        <a:lstStyle/>
        <a:p>
          <a:endParaRPr lang="de-DE"/>
        </a:p>
      </dgm:t>
    </dgm:pt>
    <dgm:pt modelId="{05596DAE-AD07-44C1-A1F3-5276C25E2E6A}" type="sibTrans" cxnId="{1A3745FF-6E91-496C-B784-740498C3AE7E}">
      <dgm:prSet/>
      <dgm:spPr/>
      <dgm:t>
        <a:bodyPr/>
        <a:lstStyle/>
        <a:p>
          <a:endParaRPr lang="de-DE"/>
        </a:p>
      </dgm:t>
    </dgm:pt>
    <dgm:pt modelId="{EDFD6136-44CD-4F55-B43D-BE6C8D6E68A1}">
      <dgm:prSet phldrT="[Text]"/>
      <dgm:spPr/>
      <dgm:t>
        <a:bodyPr/>
        <a:lstStyle/>
        <a:p>
          <a:r>
            <a:rPr lang="de-DE" dirty="0" smtClean="0"/>
            <a:t>Medium</a:t>
          </a:r>
          <a:endParaRPr lang="de-DE" dirty="0"/>
        </a:p>
      </dgm:t>
    </dgm:pt>
    <dgm:pt modelId="{555B2844-D2CD-4C7B-8EBF-A15607E9F0AB}" type="parTrans" cxnId="{81B47FAE-6B6B-4D92-885A-0FFEE900A450}">
      <dgm:prSet/>
      <dgm:spPr/>
      <dgm:t>
        <a:bodyPr/>
        <a:lstStyle/>
        <a:p>
          <a:endParaRPr lang="de-DE"/>
        </a:p>
      </dgm:t>
    </dgm:pt>
    <dgm:pt modelId="{17A08BE1-12F4-4A2F-8794-911571C9907C}" type="sibTrans" cxnId="{81B47FAE-6B6B-4D92-885A-0FFEE900A450}">
      <dgm:prSet/>
      <dgm:spPr/>
      <dgm:t>
        <a:bodyPr/>
        <a:lstStyle/>
        <a:p>
          <a:endParaRPr lang="de-DE"/>
        </a:p>
      </dgm:t>
    </dgm:pt>
    <dgm:pt modelId="{2BF9E7A0-6D82-4D3C-874F-987FFB3D5710}">
      <dgm:prSet phldrT="[Text]"/>
      <dgm:spPr/>
      <dgm:t>
        <a:bodyPr/>
        <a:lstStyle/>
        <a:p>
          <a:r>
            <a:rPr lang="de-DE" dirty="0" smtClean="0"/>
            <a:t>Kontext</a:t>
          </a:r>
          <a:endParaRPr lang="de-DE" dirty="0"/>
        </a:p>
      </dgm:t>
    </dgm:pt>
    <dgm:pt modelId="{ABF00837-6FB9-4E4D-8732-4157D5A1BC70}" type="parTrans" cxnId="{5BD5A8CB-0AE8-4FD1-B429-0409A9E4EDE5}">
      <dgm:prSet/>
      <dgm:spPr/>
      <dgm:t>
        <a:bodyPr/>
        <a:lstStyle/>
        <a:p>
          <a:endParaRPr lang="de-DE"/>
        </a:p>
      </dgm:t>
    </dgm:pt>
    <dgm:pt modelId="{7D195350-2544-49D8-9AA8-D7F710B96A48}" type="sibTrans" cxnId="{5BD5A8CB-0AE8-4FD1-B429-0409A9E4EDE5}">
      <dgm:prSet/>
      <dgm:spPr/>
      <dgm:t>
        <a:bodyPr/>
        <a:lstStyle/>
        <a:p>
          <a:endParaRPr lang="de-DE"/>
        </a:p>
      </dgm:t>
    </dgm:pt>
    <dgm:pt modelId="{DB2FE23C-91D6-43E9-B4F0-A46BA18F5A92}">
      <dgm:prSet phldrT="[Text]"/>
      <dgm:spPr/>
      <dgm:t>
        <a:bodyPr/>
        <a:lstStyle/>
        <a:p>
          <a:r>
            <a:rPr lang="de-DE" dirty="0" smtClean="0"/>
            <a:t>Mensch</a:t>
          </a:r>
          <a:endParaRPr lang="de-DE" dirty="0"/>
        </a:p>
      </dgm:t>
    </dgm:pt>
    <dgm:pt modelId="{CBAD88DA-F058-4CF0-A989-2BED62F27E06}" type="parTrans" cxnId="{E58A533B-65A3-4AC6-B068-8704CC64421A}">
      <dgm:prSet/>
      <dgm:spPr/>
      <dgm:t>
        <a:bodyPr/>
        <a:lstStyle/>
        <a:p>
          <a:endParaRPr lang="de-DE"/>
        </a:p>
      </dgm:t>
    </dgm:pt>
    <dgm:pt modelId="{9BB338F0-EBD1-42BF-B3CF-CED9A0A79F6D}" type="sibTrans" cxnId="{E58A533B-65A3-4AC6-B068-8704CC64421A}">
      <dgm:prSet/>
      <dgm:spPr/>
      <dgm:t>
        <a:bodyPr/>
        <a:lstStyle/>
        <a:p>
          <a:endParaRPr lang="de-DE"/>
        </a:p>
      </dgm:t>
    </dgm:pt>
    <dgm:pt modelId="{8058CDCE-D18B-4AB9-8F60-A748DFE357B3}" type="pres">
      <dgm:prSet presAssocID="{7B2A2379-309B-4049-8B65-DACF82DD43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15EDA99-16A1-4811-81CB-B6F2D842270D}" type="pres">
      <dgm:prSet presAssocID="{AB12FEA4-96BD-4D90-9F04-FE92AA1956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74DB5F-A236-43EA-B74B-7044BD8A44C9}" type="pres">
      <dgm:prSet presAssocID="{05596DAE-AD07-44C1-A1F3-5276C25E2E6A}" presName="sibTrans" presStyleLbl="sibTrans2D1" presStyleIdx="0" presStyleCnt="4"/>
      <dgm:spPr/>
      <dgm:t>
        <a:bodyPr/>
        <a:lstStyle/>
        <a:p>
          <a:endParaRPr lang="de-DE"/>
        </a:p>
      </dgm:t>
    </dgm:pt>
    <dgm:pt modelId="{0D8EE3DB-DE27-4EFA-9DBC-95A784EFA4A4}" type="pres">
      <dgm:prSet presAssocID="{05596DAE-AD07-44C1-A1F3-5276C25E2E6A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0262E0E5-A77F-414A-8FF4-779655CEF863}" type="pres">
      <dgm:prSet presAssocID="{EDFD6136-44CD-4F55-B43D-BE6C8D6E68A1}" presName="node" presStyleLbl="node1" presStyleIdx="1" presStyleCnt="4" custRadScaleRad="143815" custRadScaleInc="2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02B8B0-4F8D-43CA-A13C-486D3446CEBB}" type="pres">
      <dgm:prSet presAssocID="{17A08BE1-12F4-4A2F-8794-911571C9907C}" presName="sibTrans" presStyleLbl="sibTrans2D1" presStyleIdx="1" presStyleCnt="4"/>
      <dgm:spPr/>
      <dgm:t>
        <a:bodyPr/>
        <a:lstStyle/>
        <a:p>
          <a:endParaRPr lang="de-DE"/>
        </a:p>
      </dgm:t>
    </dgm:pt>
    <dgm:pt modelId="{042E70BE-B1DA-4A70-9BBB-1978C7F6F012}" type="pres">
      <dgm:prSet presAssocID="{17A08BE1-12F4-4A2F-8794-911571C9907C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3DB7C577-1B69-44DA-9C82-7FA340072543}" type="pres">
      <dgm:prSet presAssocID="{2BF9E7A0-6D82-4D3C-874F-987FFB3D57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2F69C5-8B48-49EB-864F-42C15F6788E3}" type="pres">
      <dgm:prSet presAssocID="{7D195350-2544-49D8-9AA8-D7F710B96A48}" presName="sibTrans" presStyleLbl="sibTrans2D1" presStyleIdx="2" presStyleCnt="4"/>
      <dgm:spPr/>
      <dgm:t>
        <a:bodyPr/>
        <a:lstStyle/>
        <a:p>
          <a:endParaRPr lang="de-DE"/>
        </a:p>
      </dgm:t>
    </dgm:pt>
    <dgm:pt modelId="{64ED843F-F61D-4528-939F-17E707EAC00F}" type="pres">
      <dgm:prSet presAssocID="{7D195350-2544-49D8-9AA8-D7F710B96A48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F17376B9-238B-40F3-86A2-6C549DC2A009}" type="pres">
      <dgm:prSet presAssocID="{DB2FE23C-91D6-43E9-B4F0-A46BA18F5A92}" presName="node" presStyleLbl="node1" presStyleIdx="3" presStyleCnt="4" custRadScaleRad="137229" custRadScaleInc="-2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74E888-5C10-40B7-AC07-7D7950096D1A}" type="pres">
      <dgm:prSet presAssocID="{9BB338F0-EBD1-42BF-B3CF-CED9A0A79F6D}" presName="sibTrans" presStyleLbl="sibTrans2D1" presStyleIdx="3" presStyleCnt="4"/>
      <dgm:spPr/>
      <dgm:t>
        <a:bodyPr/>
        <a:lstStyle/>
        <a:p>
          <a:endParaRPr lang="de-DE"/>
        </a:p>
      </dgm:t>
    </dgm:pt>
    <dgm:pt modelId="{4BE2CCFD-B638-458D-A3B6-2B6F77B37F65}" type="pres">
      <dgm:prSet presAssocID="{9BB338F0-EBD1-42BF-B3CF-CED9A0A79F6D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B84EAA86-94BD-4745-9A66-DD65424E2AAF}" type="presOf" srcId="{9BB338F0-EBD1-42BF-B3CF-CED9A0A79F6D}" destId="{4BE2CCFD-B638-458D-A3B6-2B6F77B37F65}" srcOrd="1" destOrd="0" presId="urn:microsoft.com/office/officeart/2005/8/layout/cycle7"/>
    <dgm:cxn modelId="{E58A533B-65A3-4AC6-B068-8704CC64421A}" srcId="{7B2A2379-309B-4049-8B65-DACF82DD4345}" destId="{DB2FE23C-91D6-43E9-B4F0-A46BA18F5A92}" srcOrd="3" destOrd="0" parTransId="{CBAD88DA-F058-4CF0-A989-2BED62F27E06}" sibTransId="{9BB338F0-EBD1-42BF-B3CF-CED9A0A79F6D}"/>
    <dgm:cxn modelId="{5BD5A8CB-0AE8-4FD1-B429-0409A9E4EDE5}" srcId="{7B2A2379-309B-4049-8B65-DACF82DD4345}" destId="{2BF9E7A0-6D82-4D3C-874F-987FFB3D5710}" srcOrd="2" destOrd="0" parTransId="{ABF00837-6FB9-4E4D-8732-4157D5A1BC70}" sibTransId="{7D195350-2544-49D8-9AA8-D7F710B96A48}"/>
    <dgm:cxn modelId="{1F0A205B-BB15-41FC-91F8-ED47D3906720}" type="presOf" srcId="{9BB338F0-EBD1-42BF-B3CF-CED9A0A79F6D}" destId="{6574E888-5C10-40B7-AC07-7D7950096D1A}" srcOrd="0" destOrd="0" presId="urn:microsoft.com/office/officeart/2005/8/layout/cycle7"/>
    <dgm:cxn modelId="{448B8F13-EF32-44D2-9DD9-D59BA7A4BABA}" type="presOf" srcId="{7D195350-2544-49D8-9AA8-D7F710B96A48}" destId="{64ED843F-F61D-4528-939F-17E707EAC00F}" srcOrd="1" destOrd="0" presId="urn:microsoft.com/office/officeart/2005/8/layout/cycle7"/>
    <dgm:cxn modelId="{6C7178EA-354F-4CE8-8F6E-9506FA512656}" type="presOf" srcId="{05596DAE-AD07-44C1-A1F3-5276C25E2E6A}" destId="{D374DB5F-A236-43EA-B74B-7044BD8A44C9}" srcOrd="0" destOrd="0" presId="urn:microsoft.com/office/officeart/2005/8/layout/cycle7"/>
    <dgm:cxn modelId="{B3AA499D-DC83-4A1C-9777-59853096AC93}" type="presOf" srcId="{7B2A2379-309B-4049-8B65-DACF82DD4345}" destId="{8058CDCE-D18B-4AB9-8F60-A748DFE357B3}" srcOrd="0" destOrd="0" presId="urn:microsoft.com/office/officeart/2005/8/layout/cycle7"/>
    <dgm:cxn modelId="{C5CC0184-0DE0-4DF8-BD42-084B732933B9}" type="presOf" srcId="{EDFD6136-44CD-4F55-B43D-BE6C8D6E68A1}" destId="{0262E0E5-A77F-414A-8FF4-779655CEF863}" srcOrd="0" destOrd="0" presId="urn:microsoft.com/office/officeart/2005/8/layout/cycle7"/>
    <dgm:cxn modelId="{81B47FAE-6B6B-4D92-885A-0FFEE900A450}" srcId="{7B2A2379-309B-4049-8B65-DACF82DD4345}" destId="{EDFD6136-44CD-4F55-B43D-BE6C8D6E68A1}" srcOrd="1" destOrd="0" parTransId="{555B2844-D2CD-4C7B-8EBF-A15607E9F0AB}" sibTransId="{17A08BE1-12F4-4A2F-8794-911571C9907C}"/>
    <dgm:cxn modelId="{1FEEF1D8-E95C-405B-9B06-5E99601D2077}" type="presOf" srcId="{2BF9E7A0-6D82-4D3C-874F-987FFB3D5710}" destId="{3DB7C577-1B69-44DA-9C82-7FA340072543}" srcOrd="0" destOrd="0" presId="urn:microsoft.com/office/officeart/2005/8/layout/cycle7"/>
    <dgm:cxn modelId="{1A3745FF-6E91-496C-B784-740498C3AE7E}" srcId="{7B2A2379-309B-4049-8B65-DACF82DD4345}" destId="{AB12FEA4-96BD-4D90-9F04-FE92AA1956A1}" srcOrd="0" destOrd="0" parTransId="{6AFD8601-1708-4493-A08E-D75D91C56622}" sibTransId="{05596DAE-AD07-44C1-A1F3-5276C25E2E6A}"/>
    <dgm:cxn modelId="{56A88017-B7FC-4A5A-B4F2-686875DA7A28}" type="presOf" srcId="{DB2FE23C-91D6-43E9-B4F0-A46BA18F5A92}" destId="{F17376B9-238B-40F3-86A2-6C549DC2A009}" srcOrd="0" destOrd="0" presId="urn:microsoft.com/office/officeart/2005/8/layout/cycle7"/>
    <dgm:cxn modelId="{531C72CE-27E3-4A16-9326-AE36A10BE218}" type="presOf" srcId="{05596DAE-AD07-44C1-A1F3-5276C25E2E6A}" destId="{0D8EE3DB-DE27-4EFA-9DBC-95A784EFA4A4}" srcOrd="1" destOrd="0" presId="urn:microsoft.com/office/officeart/2005/8/layout/cycle7"/>
    <dgm:cxn modelId="{4F038DFE-D4CD-495A-BD9C-19141E437429}" type="presOf" srcId="{17A08BE1-12F4-4A2F-8794-911571C9907C}" destId="{2502B8B0-4F8D-43CA-A13C-486D3446CEBB}" srcOrd="0" destOrd="0" presId="urn:microsoft.com/office/officeart/2005/8/layout/cycle7"/>
    <dgm:cxn modelId="{F3E9328E-79EC-4896-AFB2-74F42D4FEF35}" type="presOf" srcId="{17A08BE1-12F4-4A2F-8794-911571C9907C}" destId="{042E70BE-B1DA-4A70-9BBB-1978C7F6F012}" srcOrd="1" destOrd="0" presId="urn:microsoft.com/office/officeart/2005/8/layout/cycle7"/>
    <dgm:cxn modelId="{FC9EF1F1-0F8D-415B-AAF1-393C05A28DC2}" type="presOf" srcId="{AB12FEA4-96BD-4D90-9F04-FE92AA1956A1}" destId="{915EDA99-16A1-4811-81CB-B6F2D842270D}" srcOrd="0" destOrd="0" presId="urn:microsoft.com/office/officeart/2005/8/layout/cycle7"/>
    <dgm:cxn modelId="{C0D8C999-11A3-4488-A80D-2EA126574FF5}" type="presOf" srcId="{7D195350-2544-49D8-9AA8-D7F710B96A48}" destId="{152F69C5-8B48-49EB-864F-42C15F6788E3}" srcOrd="0" destOrd="0" presId="urn:microsoft.com/office/officeart/2005/8/layout/cycle7"/>
    <dgm:cxn modelId="{4D6FA3F0-2B43-499A-92DA-BF94B69C677C}" type="presParOf" srcId="{8058CDCE-D18B-4AB9-8F60-A748DFE357B3}" destId="{915EDA99-16A1-4811-81CB-B6F2D842270D}" srcOrd="0" destOrd="0" presId="urn:microsoft.com/office/officeart/2005/8/layout/cycle7"/>
    <dgm:cxn modelId="{6AECDCA2-3696-40EC-B2F7-532DE5D370CD}" type="presParOf" srcId="{8058CDCE-D18B-4AB9-8F60-A748DFE357B3}" destId="{D374DB5F-A236-43EA-B74B-7044BD8A44C9}" srcOrd="1" destOrd="0" presId="urn:microsoft.com/office/officeart/2005/8/layout/cycle7"/>
    <dgm:cxn modelId="{F88AB1E1-833E-4499-872B-42110AAF9788}" type="presParOf" srcId="{D374DB5F-A236-43EA-B74B-7044BD8A44C9}" destId="{0D8EE3DB-DE27-4EFA-9DBC-95A784EFA4A4}" srcOrd="0" destOrd="0" presId="urn:microsoft.com/office/officeart/2005/8/layout/cycle7"/>
    <dgm:cxn modelId="{689184F1-9C84-47AF-8D4F-EC579BAF9AFA}" type="presParOf" srcId="{8058CDCE-D18B-4AB9-8F60-A748DFE357B3}" destId="{0262E0E5-A77F-414A-8FF4-779655CEF863}" srcOrd="2" destOrd="0" presId="urn:microsoft.com/office/officeart/2005/8/layout/cycle7"/>
    <dgm:cxn modelId="{6DF695F8-6E31-4F53-BB09-9DB208660152}" type="presParOf" srcId="{8058CDCE-D18B-4AB9-8F60-A748DFE357B3}" destId="{2502B8B0-4F8D-43CA-A13C-486D3446CEBB}" srcOrd="3" destOrd="0" presId="urn:microsoft.com/office/officeart/2005/8/layout/cycle7"/>
    <dgm:cxn modelId="{D2920A23-20A6-4747-B32E-4DA271EE3899}" type="presParOf" srcId="{2502B8B0-4F8D-43CA-A13C-486D3446CEBB}" destId="{042E70BE-B1DA-4A70-9BBB-1978C7F6F012}" srcOrd="0" destOrd="0" presId="urn:microsoft.com/office/officeart/2005/8/layout/cycle7"/>
    <dgm:cxn modelId="{D2815D6C-B96D-43D5-A9F8-A9994C4BCE73}" type="presParOf" srcId="{8058CDCE-D18B-4AB9-8F60-A748DFE357B3}" destId="{3DB7C577-1B69-44DA-9C82-7FA340072543}" srcOrd="4" destOrd="0" presId="urn:microsoft.com/office/officeart/2005/8/layout/cycle7"/>
    <dgm:cxn modelId="{6303CFD5-B737-4E99-9EEC-8BB2FAED9B17}" type="presParOf" srcId="{8058CDCE-D18B-4AB9-8F60-A748DFE357B3}" destId="{152F69C5-8B48-49EB-864F-42C15F6788E3}" srcOrd="5" destOrd="0" presId="urn:microsoft.com/office/officeart/2005/8/layout/cycle7"/>
    <dgm:cxn modelId="{25CB7DAF-571E-441B-8673-86A84F4740ED}" type="presParOf" srcId="{152F69C5-8B48-49EB-864F-42C15F6788E3}" destId="{64ED843F-F61D-4528-939F-17E707EAC00F}" srcOrd="0" destOrd="0" presId="urn:microsoft.com/office/officeart/2005/8/layout/cycle7"/>
    <dgm:cxn modelId="{90D26C6B-3913-4F8A-B7EB-D832A1F9C11F}" type="presParOf" srcId="{8058CDCE-D18B-4AB9-8F60-A748DFE357B3}" destId="{F17376B9-238B-40F3-86A2-6C549DC2A009}" srcOrd="6" destOrd="0" presId="urn:microsoft.com/office/officeart/2005/8/layout/cycle7"/>
    <dgm:cxn modelId="{1B6AADBE-ED09-4A96-A8B7-5A0D79955FDE}" type="presParOf" srcId="{8058CDCE-D18B-4AB9-8F60-A748DFE357B3}" destId="{6574E888-5C10-40B7-AC07-7D7950096D1A}" srcOrd="7" destOrd="0" presId="urn:microsoft.com/office/officeart/2005/8/layout/cycle7"/>
    <dgm:cxn modelId="{1DA1FCCC-5BB0-4EF8-ABF0-0DB702AC8D57}" type="presParOf" srcId="{6574E888-5C10-40B7-AC07-7D7950096D1A}" destId="{4BE2CCFD-B638-458D-A3B6-2B6F77B37F6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61301-18C9-4CA0-A0BF-791B6E0DDD4D}" type="datetimeFigureOut">
              <a:rPr lang="en-GB" smtClean="0"/>
              <a:t>21/01/2013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0BA8-12AF-476D-99B2-894C09A4EE6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Flughafen_Incheon" TargetMode="External"/><Relationship Id="rId3" Type="http://schemas.openxmlformats.org/officeDocument/2006/relationships/hyperlink" Target="http://de.wikipedia.org/wiki/Flughafen_Paris-Charles-de-Gaulle" TargetMode="External"/><Relationship Id="rId7" Type="http://schemas.openxmlformats.org/officeDocument/2006/relationships/hyperlink" Target="http://de.wikipedia.org/wiki/Flughafen_Kuala_Lumpur" TargetMode="External"/><Relationship Id="rId12" Type="http://schemas.openxmlformats.org/officeDocument/2006/relationships/hyperlink" Target="http://de.wikipedia.org/wiki/Eurobanknote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Flughafen_Singapur" TargetMode="External"/><Relationship Id="rId11" Type="http://schemas.openxmlformats.org/officeDocument/2006/relationships/hyperlink" Target="http://de.wikipedia.org/wiki/Kursbuch_(Verkehr)" TargetMode="External"/><Relationship Id="rId5" Type="http://schemas.openxmlformats.org/officeDocument/2006/relationships/hyperlink" Target="http://de.wikipedia.org/wiki/Flughafen_Schiphol" TargetMode="External"/><Relationship Id="rId10" Type="http://schemas.openxmlformats.org/officeDocument/2006/relationships/hyperlink" Target="http://de.wikipedia.org/wiki/Verkehrsschild" TargetMode="External"/><Relationship Id="rId4" Type="http://schemas.openxmlformats.org/officeDocument/2006/relationships/hyperlink" Target="http://de.wikipedia.org/wiki/London_Heathrow_Airport" TargetMode="External"/><Relationship Id="rId9" Type="http://schemas.openxmlformats.org/officeDocument/2006/relationships/hyperlink" Target="http://de.wikipedia.org/wiki/Schweiz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Schönheit</a:t>
            </a:r>
            <a:r>
              <a:rPr lang="de-DE" baseline="0" dirty="0" smtClean="0"/>
              <a:t> löst ein Gefühl der Zufriedenheit aus und Unterstützt den „Leseprozess“.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3BBC0D-FFF3-4843-BDBF-D955F70FD1A5}" type="slidenum">
              <a:rPr lang="de-DE"/>
              <a:pPr eaLnBrk="1" hangingPunct="1"/>
              <a:t>15</a:t>
            </a:fld>
            <a:endParaRPr lang="de-DE"/>
          </a:p>
        </p:txBody>
      </p:sp>
      <p:sp>
        <p:nvSpPr>
          <p:cNvPr id="81924" name="Notizenplatzhalt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0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4E8F69-AF94-47BF-A68F-6E9C8CE067F6}" type="slidenum">
              <a:rPr lang="de-DE"/>
              <a:pPr eaLnBrk="1" hangingPunct="1"/>
              <a:t>16</a:t>
            </a:fld>
            <a:endParaRPr lang="de-DE"/>
          </a:p>
        </p:txBody>
      </p:sp>
      <p:sp>
        <p:nvSpPr>
          <p:cNvPr id="90116" name="Notizenplatzhalt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6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890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196345-F943-4DBB-83EB-77423B7DBB30}" type="slidenum">
              <a:rPr lang="de-DE"/>
              <a:pPr eaLnBrk="1" hangingPunct="1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04E0C1-CF98-43A9-A64D-2D424CF0579F}" type="slidenum">
              <a:rPr lang="de-DE"/>
              <a:pPr eaLnBrk="1" hangingPunct="1"/>
              <a:t>18</a:t>
            </a:fld>
            <a:endParaRPr lang="de-DE"/>
          </a:p>
        </p:txBody>
      </p:sp>
      <p:sp>
        <p:nvSpPr>
          <p:cNvPr id="84996" name="Notizenplatzhalt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88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Frutiger</a:t>
            </a:r>
            <a:r>
              <a:rPr lang="de-DE" dirty="0" smtClean="0"/>
              <a:t> wird oft für Beschilderungen verwendet (u.a. für die Flughäfen </a:t>
            </a:r>
            <a:r>
              <a:rPr lang="de-DE" dirty="0" smtClean="0">
                <a:hlinkClick r:id="rId3" action="ppaction://hlinkfile" tooltip="Flughafen Paris-Charles-de-Gaulle"/>
              </a:rPr>
              <a:t>Paris</a:t>
            </a:r>
            <a:r>
              <a:rPr lang="de-DE" dirty="0" smtClean="0"/>
              <a:t>, </a:t>
            </a:r>
            <a:r>
              <a:rPr lang="de-DE" dirty="0" smtClean="0">
                <a:hlinkClick r:id="rId4" action="ppaction://hlinkfile" tooltip="London Heathrow Airport"/>
              </a:rPr>
              <a:t>London</a:t>
            </a:r>
            <a:r>
              <a:rPr lang="de-DE" dirty="0" smtClean="0"/>
              <a:t>, </a:t>
            </a:r>
            <a:r>
              <a:rPr lang="de-DE" dirty="0" smtClean="0">
                <a:hlinkClick r:id="rId5" action="ppaction://hlinkfile" tooltip="Flughafen Schiphol"/>
              </a:rPr>
              <a:t>Amsterdam</a:t>
            </a:r>
            <a:r>
              <a:rPr lang="de-DE" dirty="0" smtClean="0"/>
              <a:t>, </a:t>
            </a:r>
            <a:r>
              <a:rPr lang="de-DE" dirty="0" smtClean="0">
                <a:hlinkClick r:id="rId6" action="ppaction://hlinkfile" tooltip="Flughafen Singapur"/>
              </a:rPr>
              <a:t>Singapur</a:t>
            </a:r>
            <a:r>
              <a:rPr lang="de-DE" dirty="0" smtClean="0"/>
              <a:t>, </a:t>
            </a:r>
            <a:r>
              <a:rPr lang="de-DE" dirty="0" smtClean="0">
                <a:hlinkClick r:id="rId7" action="ppaction://hlinkfile" tooltip="Flughafen Kuala Lumpur"/>
              </a:rPr>
              <a:t>Kuala Lumpur</a:t>
            </a:r>
            <a:r>
              <a:rPr lang="de-DE" dirty="0" smtClean="0"/>
              <a:t>, </a:t>
            </a:r>
            <a:r>
              <a:rPr lang="de-DE" dirty="0" smtClean="0">
                <a:hlinkClick r:id="rId8" action="ppaction://hlinkfile" tooltip="Flughafen Incheon"/>
              </a:rPr>
              <a:t>Seoul</a:t>
            </a:r>
            <a:r>
              <a:rPr lang="de-DE" dirty="0" smtClean="0"/>
              <a:t>), ist aber auch im Druck sehr häufig zu finden, insbesondere bei kurzen Texten in kleinen Schriftgraden. Seit 2003 werden in der </a:t>
            </a:r>
            <a:r>
              <a:rPr lang="de-DE" dirty="0" smtClean="0">
                <a:hlinkClick r:id="rId9" action="ppaction://hlinkfile" tooltip="Schweiz"/>
              </a:rPr>
              <a:t>Schweiz</a:t>
            </a:r>
            <a:r>
              <a:rPr lang="de-DE" dirty="0" smtClean="0"/>
              <a:t> für </a:t>
            </a:r>
            <a:r>
              <a:rPr lang="de-DE" dirty="0" smtClean="0">
                <a:hlinkClick r:id="rId10" action="ppaction://hlinkfile" tooltip="Verkehrsschild"/>
              </a:rPr>
              <a:t>Verkehrsschilder</a:t>
            </a:r>
            <a:r>
              <a:rPr lang="de-DE" dirty="0" smtClean="0"/>
              <a:t> die Schriftarten </a:t>
            </a:r>
            <a:r>
              <a:rPr lang="de-DE" i="1" dirty="0" smtClean="0"/>
              <a:t>ASTRA-</a:t>
            </a:r>
            <a:r>
              <a:rPr lang="de-DE" i="1" dirty="0" err="1" smtClean="0"/>
              <a:t>Frutiger</a:t>
            </a:r>
            <a:r>
              <a:rPr lang="de-DE" i="1" dirty="0" smtClean="0"/>
              <a:t> Standard</a:t>
            </a:r>
            <a:r>
              <a:rPr lang="de-DE" dirty="0" smtClean="0"/>
              <a:t> und </a:t>
            </a:r>
            <a:r>
              <a:rPr lang="de-DE" i="1" dirty="0" smtClean="0"/>
              <a:t>ASTRA-</a:t>
            </a:r>
            <a:r>
              <a:rPr lang="de-DE" i="1" dirty="0" err="1" smtClean="0"/>
              <a:t>Frutiger</a:t>
            </a:r>
            <a:r>
              <a:rPr lang="de-DE" i="1" dirty="0" smtClean="0"/>
              <a:t> Autobahn</a:t>
            </a:r>
            <a:r>
              <a:rPr lang="de-DE" dirty="0" smtClean="0"/>
              <a:t> verwendet.</a:t>
            </a:r>
            <a:r>
              <a:rPr lang="de-DE" baseline="30000" dirty="0" smtClean="0">
                <a:hlinkClick r:id="" action="ppaction://hlinkfile"/>
              </a:rPr>
              <a:t>[2]</a:t>
            </a:r>
            <a:r>
              <a:rPr lang="de-DE" dirty="0" smtClean="0"/>
              <a:t> Das </a:t>
            </a:r>
            <a:r>
              <a:rPr lang="de-DE" dirty="0" smtClean="0">
                <a:hlinkClick r:id="rId11" action="ppaction://hlinkfile" tooltip="Kursbuch (Verkehr)"/>
              </a:rPr>
              <a:t>Kursbuch</a:t>
            </a:r>
            <a:r>
              <a:rPr lang="de-DE" dirty="0" smtClean="0"/>
              <a:t> der Schweiz ist in </a:t>
            </a:r>
            <a:r>
              <a:rPr lang="de-DE" dirty="0" err="1" smtClean="0"/>
              <a:t>Frutiger</a:t>
            </a:r>
            <a:r>
              <a:rPr lang="de-DE" dirty="0" smtClean="0"/>
              <a:t> gesetzt. Außerdem sind die </a:t>
            </a:r>
            <a:r>
              <a:rPr lang="de-DE" dirty="0" smtClean="0">
                <a:hlinkClick r:id="rId12" action="ppaction://hlinkfile" tooltip="Eurobanknoten"/>
              </a:rPr>
              <a:t>Eurobanknoten</a:t>
            </a:r>
            <a:r>
              <a:rPr lang="de-DE" dirty="0" smtClean="0"/>
              <a:t> mit </a:t>
            </a:r>
            <a:r>
              <a:rPr lang="de-DE" dirty="0" err="1" smtClean="0"/>
              <a:t>Frutiger</a:t>
            </a:r>
            <a:r>
              <a:rPr lang="de-DE" dirty="0" smtClean="0"/>
              <a:t> beschriftet.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34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53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Schönheit</a:t>
            </a:r>
            <a:r>
              <a:rPr lang="de-DE" baseline="0" dirty="0" smtClean="0"/>
              <a:t> löst ein Gefühl der Zufriedenheit aus und Unterstützt den „Leseprozess“.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9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67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90E48D-A236-44C7-8E44-8B30E7BA92F9}" type="slidenum">
              <a:rPr lang="de-DE"/>
              <a:pPr eaLnBrk="1" hangingPunct="1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329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0DEE30-E8A5-4149-80A3-3F1767D810AC}" type="slidenum">
              <a:rPr lang="de-DE"/>
              <a:pPr eaLnBrk="1" hangingPunct="1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0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EABAF3-9C8D-485E-9D3C-69CB9BD40644}" type="slidenum">
              <a:rPr lang="de-DE"/>
              <a:pPr eaLnBrk="1" hangingPunct="1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68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993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4B854-1CEF-419D-B877-6807DAF3CA42}" type="slidenum">
              <a:rPr lang="de-DE"/>
              <a:pPr eaLnBrk="1" hangingPunct="1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211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003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BA968F6-6977-4249-BF39-78B312736EE1}" type="slidenum">
              <a:rPr lang="de-DE"/>
              <a:pPr eaLnBrk="1" hangingPunct="1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806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4CC25-2FDB-45B9-9900-4F6C1FE34000}" type="slidenum">
              <a:rPr lang="de-DE"/>
              <a:pPr eaLnBrk="1" hangingPunct="1"/>
              <a:t>58</a:t>
            </a:fld>
            <a:endParaRPr lang="de-DE"/>
          </a:p>
        </p:txBody>
      </p:sp>
      <p:sp>
        <p:nvSpPr>
          <p:cNvPr id="103428" name="Notizenplatzhalt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87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8FB8F-5AA4-4478-95DC-56B28C55744C}" type="slidenum">
              <a:rPr lang="de-DE"/>
              <a:pPr eaLnBrk="1" hangingPunct="1"/>
              <a:t>60</a:t>
            </a:fld>
            <a:endParaRPr lang="de-DE"/>
          </a:p>
        </p:txBody>
      </p:sp>
      <p:sp>
        <p:nvSpPr>
          <p:cNvPr id="109572" name="Notizenplatzhalt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68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05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B45CCE-4A43-436F-9AE7-058F1D1F7321}" type="slidenum">
              <a:rPr lang="de-DE"/>
              <a:pPr eaLnBrk="1" hangingPunct="1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49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B93FB8-9308-4ECF-95C6-D60ED1B155C2}" type="slidenum">
              <a:rPr lang="de-DE"/>
              <a:pPr eaLnBrk="1" hangingPunct="1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567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57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2CF24F-66D7-423A-8CBB-F858E7D3D916}" type="slidenum">
              <a:rPr lang="de-DE"/>
              <a:pPr eaLnBrk="1" hangingPunct="1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21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Schönheit</a:t>
            </a:r>
            <a:r>
              <a:rPr lang="de-DE" baseline="0" dirty="0" smtClean="0"/>
              <a:t> löst ein Gefühl der Zufriedenheit aus und Unterstützt den „Leseprozess“.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Schönheit</a:t>
            </a:r>
            <a:r>
              <a:rPr lang="de-DE" baseline="0" dirty="0" smtClean="0"/>
              <a:t> löst ein Gefühl der Zufriedenheit aus und Unterstützt den „Leseprozess“.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Schönheit</a:t>
            </a:r>
            <a:r>
              <a:rPr lang="de-DE" baseline="0" dirty="0" smtClean="0"/>
              <a:t> löst ein Gefühl der Zufriedenheit aus und Unterstützt den „Leseprozess“.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9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42938" y="43576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332E45-E7A1-4E60-B401-DC003181A3D9}" type="slidenum">
              <a:rPr lang="de-DE"/>
              <a:pPr eaLnBrk="1" hangingPunct="1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22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ADC17D-8ACF-4BF5-AEBA-C1D7F7AE119F}" type="slidenum">
              <a:rPr lang="de-DE"/>
              <a:pPr eaLnBrk="1" hangingPunct="1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476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20BA8-12AF-476D-99B2-894C09A4EE6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22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7508" y="-17760"/>
            <a:ext cx="9163050" cy="6858000"/>
          </a:xfrm>
          <a:prstGeom prst="rect">
            <a:avLst/>
          </a:prstGeom>
          <a:solidFill>
            <a:srgbClr val="0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4233" y="2259484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44550" y="3716338"/>
            <a:ext cx="7128966" cy="1008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6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2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8072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uiExpan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8072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6228184" y="1628800"/>
            <a:ext cx="2664296" cy="216024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47260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 flipH="1">
            <a:off x="6228184" y="3933056"/>
            <a:ext cx="2664296" cy="216024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8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uiExpan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1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3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8072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 flipH="1">
            <a:off x="6588224" y="1916832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5472608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 flipH="1">
            <a:off x="6588224" y="3284984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 flipH="1">
            <a:off x="6588224" y="4653136"/>
            <a:ext cx="1728192" cy="1152128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</p:spPr>
        <p:txBody>
          <a:bodyPr anchor="b"/>
          <a:lstStyle>
            <a:lvl1pPr marL="0" indent="0">
              <a:buClr>
                <a:schemeClr val="tx1"/>
              </a:buClr>
              <a:buFontTx/>
              <a:buNone/>
              <a:defRPr sz="2400"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uiExpan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FontTx/>
              <a:buNone/>
              <a:defRPr>
                <a:latin typeface="Segoe UI Light" pitchFamily="34" charset="0"/>
              </a:defRPr>
            </a:lvl1pPr>
            <a:lvl2pPr marL="25425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75000"/>
                  </a:schemeClr>
                </a:solidFill>
                <a:latin typeface="Segoe UI Light" pitchFamily="34" charset="0"/>
              </a:defRPr>
            </a:lvl2pPr>
            <a:lvl3pPr marL="491400" indent="0">
              <a:buClr>
                <a:schemeClr val="tx1"/>
              </a:buClr>
              <a:buFontTx/>
              <a:buNone/>
              <a:defRPr>
                <a:solidFill>
                  <a:schemeClr val="bg1">
                    <a:lumMod val="50000"/>
                  </a:schemeClr>
                </a:solidFill>
                <a:latin typeface="Segoe UI Light" pitchFamily="34" charset="0"/>
              </a:defRPr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0648"/>
            <a:ext cx="179512" cy="792088"/>
          </a:xfrm>
          <a:prstGeom prst="rect">
            <a:avLst/>
          </a:prstGeom>
          <a:gradFill>
            <a:gsLst>
              <a:gs pos="0">
                <a:srgbClr val="51B7FB">
                  <a:lumMod val="69000"/>
                  <a:lumOff val="31000"/>
                </a:srgbClr>
              </a:gs>
              <a:gs pos="100000">
                <a:srgbClr val="0597FA">
                  <a:lumMod val="8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WP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80720" cy="77809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Segoe UI Light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0625 L 3.05556E-6 0.00625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1.85185E-6 L -0.02361 1.85185E-6 " pathEditMode="relative" rAng="0" ptsTypes="AA">
                                      <p:cBhvr>
                                        <p:cTn id="20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361 7.40741E-7 L -1.66667E-6 7.40741E-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4479 0.00857 L 0.02899 0.00857 " pathEditMode="relative" rAng="0" ptsTypes="AA">
                                      <p:cBhvr>
                                        <p:cTn id="24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6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5.55556E-7 1.85185E-6 L -0.02361 1.85185E-6 " pathEditMode="relative" rAng="0" ptsTypes="AA">
                      <p:cBhvr>
                        <p:cTn dur="12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2">
            <p:tnLst>
              <p:par>
                <p:cTn presetID="42" presetClass="path" presetSubtype="0" accel="50000" decel="50000" fill="hold" nodeType="withEffect">
                  <p:stCondLst>
                    <p:cond delay="700"/>
                  </p:stCondLst>
                  <p:childTnLst>
                    <p:animMotion origin="layout" path="M 0.02361 7.40741E-7 L -1.66667E-6 7.40741E-7 " pathEditMode="relative" rAng="0" ptsTypes="AA">
                      <p:cBhvr>
                        <p:cTn dur="11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181" y="0"/>
                    </p:animMotion>
                  </p:childTnLst>
                </p:cTn>
              </p:par>
            </p:tnLst>
          </p:tmpl>
          <p:tmpl lvl="3">
            <p:tnLst>
              <p:par>
                <p:cTn presetID="42" presetClass="path" presetSubtype="0" accel="50000" decel="50000" fill="hold" nodeType="withEffect">
                  <p:stCondLst>
                    <p:cond delay="1000"/>
                  </p:stCondLst>
                  <p:childTnLst>
                    <p:animMotion origin="layout" path="M 0.04479 0.00857 L 0.02899 0.00857 " pathEditMode="relative" rAng="0" ptsTypes="AA">
                      <p:cBhvr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799" y="0"/>
                    </p:animMotion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9050" y="1484784"/>
            <a:ext cx="9163050" cy="5373216"/>
          </a:xfrm>
          <a:prstGeom prst="rect">
            <a:avLst/>
          </a:prstGeom>
          <a:solidFill>
            <a:srgbClr val="0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3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 WP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Adrian_Frutig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pichler@informare.d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formare.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hyperlink" Target="http://images.google.de/imgres?imgurl=http://www.f1club.ch/Pictures/F1-Cars-Teams/F1-Strecken/Streckeninfos/fragezeichen.gif&amp;imgrefurl=http://www.f1club.ch/Verein.htm&amp;usg=__pU6evKnLJoK8wna9_0a2dnqOzKk=&amp;h=1215&amp;w=1160&amp;sz=149&amp;hl=de&amp;start=3&amp;tbnid=5WMJgwvkW8K9xM:&amp;tbnh=150&amp;tbnw=143&amp;prev=/images?q=fragezeichen&amp;imgsz=l&amp;gbv=2&amp;hl=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Richtig </a:t>
            </a:r>
            <a:br>
              <a:rPr lang="de-DE" dirty="0" smtClean="0"/>
            </a:br>
            <a:r>
              <a:rPr lang="de-DE" dirty="0" smtClean="0"/>
              <a:t>Schön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Einfach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044550" y="5517232"/>
            <a:ext cx="7128966" cy="1008806"/>
          </a:xfrm>
        </p:spPr>
        <p:txBody>
          <a:bodyPr/>
          <a:lstStyle/>
          <a:p>
            <a:r>
              <a:rPr lang="de-DE" dirty="0" smtClean="0"/>
              <a:t>Bernhard Pichler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86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Design</a:t>
            </a:r>
            <a:endParaRPr lang="de-DE" dirty="0"/>
          </a:p>
        </p:txBody>
      </p:sp>
      <p:pic>
        <p:nvPicPr>
          <p:cNvPr id="4098" name="Picture 2" descr="U:\informare\Artikel und Webcasts\Bilder How2Wow\Abbildung1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3974"/>
            <a:ext cx="5417037" cy="54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Einheit</a:t>
            </a:r>
            <a:r>
              <a:rPr lang="en-GB" dirty="0" smtClean="0"/>
              <a:t> und </a:t>
            </a:r>
            <a:r>
              <a:rPr lang="en-GB" dirty="0" err="1" smtClean="0"/>
              <a:t>Konsistenz</a:t>
            </a:r>
            <a:endParaRPr lang="en-GB" dirty="0"/>
          </a:p>
          <a:p>
            <a:r>
              <a:rPr lang="en-GB" dirty="0" err="1" smtClean="0"/>
              <a:t>Gleichgewicht</a:t>
            </a:r>
            <a:endParaRPr lang="en-GB" dirty="0" smtClean="0"/>
          </a:p>
          <a:p>
            <a:r>
              <a:rPr lang="en-GB" dirty="0" err="1" smtClean="0"/>
              <a:t>Rhythmus</a:t>
            </a:r>
            <a:endParaRPr lang="en-GB" dirty="0" smtClean="0"/>
          </a:p>
          <a:p>
            <a:r>
              <a:rPr lang="en-GB" dirty="0" err="1" smtClean="0"/>
              <a:t>Varianz</a:t>
            </a:r>
            <a:endParaRPr lang="en-GB" dirty="0" smtClean="0"/>
          </a:p>
          <a:p>
            <a:r>
              <a:rPr lang="en-GB" dirty="0" err="1" smtClean="0"/>
              <a:t>Hierarchie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Allgemeine</a:t>
            </a:r>
            <a:r>
              <a:rPr lang="en-GB" dirty="0" smtClean="0"/>
              <a:t> Design-</a:t>
            </a:r>
            <a:r>
              <a:rPr lang="en-GB" dirty="0" err="1" smtClean="0"/>
              <a:t>Richtlinien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3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Symetrie</a:t>
            </a:r>
            <a:r>
              <a:rPr lang="en-GB" dirty="0" smtClean="0"/>
              <a:t> und </a:t>
            </a:r>
            <a:r>
              <a:rPr lang="en-GB" dirty="0" err="1" smtClean="0"/>
              <a:t>Reinheit</a:t>
            </a:r>
            <a:endParaRPr lang="en-GB" dirty="0"/>
          </a:p>
        </p:txBody>
      </p:sp>
      <p:pic>
        <p:nvPicPr>
          <p:cNvPr id="2050" name="Picture 2" descr="U:\informare\Artikel und Webcasts\Bilder How2Wow\Abbildung11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4" y="2279497"/>
            <a:ext cx="8070437" cy="322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Rhythmus</a:t>
            </a:r>
            <a:endParaRPr lang="en-GB" dirty="0"/>
          </a:p>
        </p:txBody>
      </p:sp>
      <p:pic>
        <p:nvPicPr>
          <p:cNvPr id="5" name="Picture 2" descr="Swiss post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51" y="122777"/>
            <a:ext cx="5599905" cy="84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Gewichtung</a:t>
            </a:r>
            <a:endParaRPr lang="en-GB" dirty="0"/>
          </a:p>
        </p:txBody>
      </p:sp>
      <p:pic>
        <p:nvPicPr>
          <p:cNvPr id="3074" name="Picture 2" descr="U:\informare\Artikel und Webcasts\Bilder How2Wow\Abbildung1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4478"/>
            <a:ext cx="3888432" cy="49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Varianz</a:t>
            </a:r>
          </a:p>
        </p:txBody>
      </p:sp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81835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4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Klarer Einstieg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0" y="1268760"/>
            <a:ext cx="8255564" cy="4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DEMO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130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5516"/>
            <a:ext cx="48228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Löffel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 des Designs?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42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gibt es Software???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„Design ist perfekt, wenn man nichts mehr wegnehmen kann, ohne dass es kaputt geht“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1975 </a:t>
            </a:r>
            <a:r>
              <a:rPr lang="de-DE" dirty="0"/>
              <a:t>von </a:t>
            </a:r>
            <a:r>
              <a:rPr lang="de-DE" dirty="0">
                <a:hlinkClick r:id="rId3" action="ppaction://hlinkfile" tooltip="Adrian Frutiger"/>
              </a:rPr>
              <a:t>Adrian </a:t>
            </a:r>
            <a:r>
              <a:rPr lang="de-DE" dirty="0" err="1">
                <a:hlinkClick r:id="rId3" action="ppaction://hlinkfile" tooltip="Adrian Frutiger"/>
              </a:rPr>
              <a:t>Frutiger</a:t>
            </a:r>
            <a:r>
              <a:rPr lang="de-DE" dirty="0"/>
              <a:t> entworfen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Frutiger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803337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78098"/>
          </a:xfrm>
        </p:spPr>
        <p:txBody>
          <a:bodyPr/>
          <a:lstStyle/>
          <a:p>
            <a:r>
              <a:rPr lang="de-DE" dirty="0" err="1" smtClean="0"/>
              <a:t>Frutiger</a:t>
            </a:r>
            <a:r>
              <a:rPr lang="de-DE" dirty="0" smtClean="0"/>
              <a:t>: Seit 2003 für Schweizer Autobahnen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21056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Münchner Flughafen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5175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Ästhetik der Schrift</a:t>
            </a:r>
          </a:p>
          <a:p>
            <a:r>
              <a:rPr lang="de-DE" dirty="0" smtClean="0"/>
              <a:t>Schriftgröße als Rhythmus</a:t>
            </a:r>
          </a:p>
          <a:p>
            <a:r>
              <a:rPr lang="de-DE" dirty="0" smtClean="0"/>
              <a:t>Eindeutiger als Icons</a:t>
            </a:r>
          </a:p>
          <a:p>
            <a:r>
              <a:rPr lang="de-DE" dirty="0" smtClean="0"/>
              <a:t>Ruhiger als Icons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Schriften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59" y="1143000"/>
            <a:ext cx="342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King Country Metro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71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Design Prinzipien</a:t>
            </a:r>
          </a:p>
          <a:p>
            <a:r>
              <a:rPr lang="de-DE" dirty="0" smtClean="0"/>
              <a:t>Metro Sprache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9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Prinzip: Mut zur freien Fläche</a:t>
            </a:r>
          </a:p>
          <a:p>
            <a:endParaRPr lang="de-DE" dirty="0" smtClean="0"/>
          </a:p>
          <a:p>
            <a:r>
              <a:rPr lang="de-DE" dirty="0" smtClean="0"/>
              <a:t>Sprache: Weiß auf Schwarz</a:t>
            </a:r>
          </a:p>
          <a:p>
            <a:pPr lvl="1"/>
            <a:r>
              <a:rPr lang="de-DE" dirty="0" smtClean="0"/>
              <a:t>wegen Stromverbrauch Display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Metro </a:t>
            </a:r>
            <a:r>
              <a:rPr lang="en-GB" dirty="0" err="1" smtClean="0"/>
              <a:t>Sprache</a:t>
            </a:r>
            <a:r>
              <a:rPr lang="en-GB" dirty="0" smtClean="0"/>
              <a:t>: Segoe WP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700808"/>
            <a:ext cx="85661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Klar, hell, offen und reaktionsschnell</a:t>
            </a:r>
          </a:p>
          <a:p>
            <a:pPr lvl="3"/>
            <a:endParaRPr lang="de-DE" sz="1600" dirty="0" smtClean="0"/>
          </a:p>
          <a:p>
            <a:r>
              <a:rPr lang="de-DE" dirty="0" smtClean="0"/>
              <a:t>Inhalt vor Verzierung</a:t>
            </a:r>
          </a:p>
          <a:p>
            <a:pPr lvl="3"/>
            <a:endParaRPr lang="de-DE" sz="1600" dirty="0" smtClean="0"/>
          </a:p>
          <a:p>
            <a:r>
              <a:rPr lang="de-DE" dirty="0" smtClean="0"/>
              <a:t>Gesamterlebnis Hardware/Software</a:t>
            </a:r>
          </a:p>
          <a:p>
            <a:pPr lvl="3"/>
            <a:endParaRPr lang="de-DE" sz="1600" dirty="0" smtClean="0"/>
          </a:p>
          <a:p>
            <a:r>
              <a:rPr lang="de-DE" dirty="0" smtClean="0"/>
              <a:t>Animationen sollen Benutzerführung unterstützen</a:t>
            </a:r>
          </a:p>
          <a:p>
            <a:pPr lvl="8"/>
            <a:endParaRPr lang="de-DE" sz="1400" dirty="0" smtClean="0"/>
          </a:p>
          <a:p>
            <a:r>
              <a:rPr lang="de-DE" dirty="0" smtClean="0"/>
              <a:t>Auf Person zugeschnittene Inhalte sorgen für Relevanz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gibt es Software???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Menschen haben Ziele.</a:t>
            </a:r>
          </a:p>
          <a:p>
            <a:endParaRPr lang="de-DE" dirty="0" smtClean="0"/>
          </a:p>
          <a:p>
            <a:r>
              <a:rPr lang="de-DE" dirty="0" smtClean="0"/>
              <a:t>Dazu treffen Sie Entscheidungen.</a:t>
            </a:r>
          </a:p>
          <a:p>
            <a:endParaRPr lang="de-DE" dirty="0"/>
          </a:p>
          <a:p>
            <a:r>
              <a:rPr lang="de-DE" dirty="0" smtClean="0"/>
              <a:t>Software </a:t>
            </a:r>
            <a:r>
              <a:rPr lang="de-DE" dirty="0" smtClean="0"/>
              <a:t>ist Mittel zum Zweck, </a:t>
            </a:r>
          </a:p>
          <a:p>
            <a:r>
              <a:rPr lang="de-DE" dirty="0" smtClean="0"/>
              <a:t>nicht Selbstzweck.</a:t>
            </a:r>
          </a:p>
        </p:txBody>
      </p:sp>
    </p:spTree>
    <p:extLst>
      <p:ext uri="{BB962C8B-B14F-4D97-AF65-F5344CB8AC3E}">
        <p14:creationId xmlns:p14="http://schemas.microsoft.com/office/powerpoint/2010/main" val="20158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78098"/>
          </a:xfrm>
        </p:spPr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und Rhythmus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18617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04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als Ordnungsrahmen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055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Usability Screens\rezepteinga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571625"/>
            <a:ext cx="3786187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Grid</a:t>
            </a:r>
            <a:r>
              <a:rPr lang="de-DE" dirty="0" smtClean="0"/>
              <a:t> konkret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91171"/>
            <a:ext cx="3176291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2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6677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10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pic>
        <p:nvPicPr>
          <p:cNvPr id="4098" name="Picture 2" descr="I:\fotobu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14302" cy="47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Vhs</a:t>
            </a:r>
            <a:r>
              <a:rPr lang="de-DE" dirty="0" smtClean="0"/>
              <a:t> Layout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852312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Vhs</a:t>
            </a:r>
            <a:r>
              <a:rPr lang="de-DE" dirty="0" smtClean="0"/>
              <a:t> Layout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95488"/>
            <a:ext cx="8582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Vhs</a:t>
            </a:r>
            <a:r>
              <a:rPr lang="de-DE" dirty="0" smtClean="0"/>
              <a:t> Layout im Metro Style</a:t>
            </a:r>
            <a:endParaRPr lang="de-DE" dirty="0"/>
          </a:p>
        </p:txBody>
      </p:sp>
      <p:pic>
        <p:nvPicPr>
          <p:cNvPr id="2050" name="Picture 2" descr="C:\Users\b.pichler\AppData\Local\Microsoft\Windows\Temporary Internet Files\Content.Outlook\KOQPLEXM\ProjectVie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00392" cy="51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Multitouch</a:t>
            </a:r>
          </a:p>
          <a:p>
            <a:r>
              <a:rPr lang="da-DK" dirty="0" smtClean="0"/>
              <a:t>360 Grad</a:t>
            </a:r>
          </a:p>
          <a:p>
            <a:r>
              <a:rPr lang="en-GB" dirty="0" smtClean="0"/>
              <a:t>NUI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1412776"/>
            <a:ext cx="1125151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Voller Bildschirm</a:t>
            </a:r>
          </a:p>
          <a:p>
            <a:r>
              <a:rPr lang="de-DE" dirty="0" smtClean="0"/>
              <a:t>Keine Popups und </a:t>
            </a:r>
            <a:r>
              <a:rPr lang="de-DE" dirty="0" err="1" smtClean="0"/>
              <a:t>Messageboxen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Windows?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34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Ziele erreichen</a:t>
            </a:r>
          </a:p>
          <a:p>
            <a:endParaRPr lang="de-DE" dirty="0" smtClean="0"/>
          </a:p>
          <a:p>
            <a:r>
              <a:rPr lang="de-DE" dirty="0" smtClean="0"/>
              <a:t> 	</a:t>
            </a:r>
            <a:r>
              <a:rPr lang="de-DE" dirty="0"/>
              <a:t>f</a:t>
            </a:r>
            <a:r>
              <a:rPr lang="de-DE" dirty="0" smtClean="0"/>
              <a:t>ehlerfrei</a:t>
            </a:r>
            <a:endParaRPr lang="de-DE" dirty="0"/>
          </a:p>
          <a:p>
            <a:r>
              <a:rPr lang="de-DE" dirty="0" smtClean="0"/>
              <a:t>	wenig Aufwand</a:t>
            </a:r>
          </a:p>
          <a:p>
            <a:r>
              <a:rPr lang="de-DE" dirty="0" smtClean="0"/>
              <a:t>	Freude an der Arbeit</a:t>
            </a:r>
          </a:p>
          <a:p>
            <a:r>
              <a:rPr lang="de-DE" dirty="0"/>
              <a:t> </a:t>
            </a:r>
            <a:r>
              <a:rPr lang="de-DE" dirty="0" smtClean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5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I </a:t>
            </a:r>
            <a:r>
              <a:rPr lang="de-DE" dirty="0" err="1" smtClean="0"/>
              <a:t>care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Emotionen durch Personalisierung!</a:t>
            </a:r>
          </a:p>
        </p:txBody>
      </p:sp>
    </p:spTree>
    <p:extLst>
      <p:ext uri="{BB962C8B-B14F-4D97-AF65-F5344CB8AC3E}">
        <p14:creationId xmlns:p14="http://schemas.microsoft.com/office/powerpoint/2010/main" val="7221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Lock Screen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01370"/>
            <a:ext cx="7967933" cy="497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18928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Einfluß</a:t>
            </a:r>
            <a:r>
              <a:rPr lang="de-DE" dirty="0" smtClean="0"/>
              <a:t> auf das Design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491880" y="3212976"/>
            <a:ext cx="2232248" cy="13681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Anwendungs-</a:t>
            </a:r>
          </a:p>
          <a:p>
            <a:pPr algn="ctr"/>
            <a:r>
              <a:rPr lang="de-DE" sz="2800" dirty="0" smtClean="0"/>
              <a:t>Design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725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Personas</a:t>
            </a:r>
            <a:endParaRPr lang="de-DE" dirty="0"/>
          </a:p>
          <a:p>
            <a:r>
              <a:rPr lang="de-DE" dirty="0" smtClean="0"/>
              <a:t>Motive</a:t>
            </a:r>
            <a:endParaRPr lang="de-DE" dirty="0" smtClean="0"/>
          </a:p>
          <a:p>
            <a:r>
              <a:rPr lang="de-DE" dirty="0" smtClean="0"/>
              <a:t>Szenarien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Menschen haben Ziele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Schichten – Was vor Wie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User Needs</a:t>
            </a:r>
          </a:p>
          <a:p>
            <a:r>
              <a:rPr lang="de-DE" dirty="0" err="1"/>
              <a:t>Functional</a:t>
            </a:r>
            <a:r>
              <a:rPr lang="de-DE" dirty="0"/>
              <a:t> Design</a:t>
            </a:r>
          </a:p>
          <a:p>
            <a:r>
              <a:rPr lang="de-DE" dirty="0"/>
              <a:t>Interaction Design</a:t>
            </a:r>
          </a:p>
          <a:p>
            <a:r>
              <a:rPr lang="de-DE" dirty="0" smtClean="0"/>
              <a:t>Information Design</a:t>
            </a:r>
          </a:p>
          <a:p>
            <a:r>
              <a:rPr lang="de-DE" dirty="0"/>
              <a:t>Visual </a:t>
            </a:r>
            <a:r>
              <a:rPr lang="de-DE" dirty="0" smtClean="0"/>
              <a:t>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2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Schichten – Was vor Wie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will der Kunde</a:t>
            </a:r>
            <a:endParaRPr lang="de-DE" dirty="0"/>
          </a:p>
          <a:p>
            <a:r>
              <a:rPr lang="de-DE" dirty="0" smtClean="0"/>
              <a:t>Welche Funktionen</a:t>
            </a:r>
            <a:endParaRPr lang="de-DE" dirty="0"/>
          </a:p>
          <a:p>
            <a:r>
              <a:rPr lang="de-DE" dirty="0" smtClean="0"/>
              <a:t>Welche Handlungsabläufe</a:t>
            </a:r>
            <a:endParaRPr lang="de-DE" dirty="0"/>
          </a:p>
          <a:p>
            <a:r>
              <a:rPr lang="de-DE" dirty="0" smtClean="0"/>
              <a:t>Wie ordne ich die Information an</a:t>
            </a:r>
          </a:p>
          <a:p>
            <a:r>
              <a:rPr lang="de-DE" dirty="0" smtClean="0"/>
              <a:t>Wie soll es aussehen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65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</a:p>
          <a:p>
            <a:r>
              <a:rPr lang="de-DE" dirty="0" smtClean="0"/>
              <a:t>Fortgeschrittener</a:t>
            </a:r>
          </a:p>
          <a:p>
            <a:r>
              <a:rPr lang="de-DE" dirty="0" smtClean="0"/>
              <a:t>Poweruser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Zielgruppe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8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Vorschläge (</a:t>
            </a:r>
            <a:r>
              <a:rPr lang="de-DE" dirty="0" err="1" smtClean="0"/>
              <a:t>Undo</a:t>
            </a:r>
            <a:r>
              <a:rPr lang="de-DE" dirty="0" smtClean="0"/>
              <a:t>!!!)</a:t>
            </a:r>
          </a:p>
          <a:p>
            <a:endParaRPr lang="de-DE" dirty="0" smtClean="0"/>
          </a:p>
          <a:p>
            <a:r>
              <a:rPr lang="de-DE" dirty="0" smtClean="0"/>
              <a:t>Entscheidungen statt Optionen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Ernst nehmen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Hilfsbereit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9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 ist schuld, wenn es einen Fehler gibt?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8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das Wahrscheinliche designen, aber mit dem Unwahrscheinlichen rechnen.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Entscheidungen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8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Fehlerfrei</a:t>
            </a:r>
          </a:p>
          <a:p>
            <a:pPr lvl="1"/>
            <a:r>
              <a:rPr lang="de-DE" dirty="0"/>
              <a:t>Entwicklung</a:t>
            </a:r>
          </a:p>
          <a:p>
            <a:endParaRPr lang="de-DE" dirty="0" smtClean="0"/>
          </a:p>
          <a:p>
            <a:r>
              <a:rPr lang="de-DE" dirty="0" smtClean="0"/>
              <a:t>Wenig Aufwand</a:t>
            </a:r>
          </a:p>
          <a:p>
            <a:pPr lvl="1"/>
            <a:r>
              <a:rPr lang="de-DE" dirty="0" err="1" smtClean="0"/>
              <a:t>Usability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Freude an der Arbeit</a:t>
            </a:r>
          </a:p>
          <a:p>
            <a:pPr lvl="1"/>
            <a:r>
              <a:rPr lang="de-DE" dirty="0" smtClean="0"/>
              <a:t>Design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56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RAM / HD </a:t>
            </a:r>
            <a:r>
              <a:rPr lang="de-DE" dirty="0" smtClean="0">
                <a:sym typeface="Wingdings" panose="05000000000000000000" pitchFamily="2" charset="2"/>
              </a:rPr>
              <a:t> Buchregal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Excel in Word eingebettet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Kunde = Mitarbeiter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48872" cy="778098"/>
          </a:xfrm>
        </p:spPr>
        <p:txBody>
          <a:bodyPr/>
          <a:lstStyle/>
          <a:p>
            <a:r>
              <a:rPr lang="de-DE" dirty="0" smtClean="0"/>
              <a:t>Implementierungsmodell </a:t>
            </a:r>
            <a:r>
              <a:rPr lang="de-DE" dirty="0" smtClean="0">
                <a:sym typeface="Wingdings" panose="05000000000000000000" pitchFamily="2" charset="2"/>
              </a:rPr>
              <a:t> Usermodell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5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Speichern</a:t>
            </a:r>
          </a:p>
          <a:p>
            <a:r>
              <a:rPr lang="de-DE" dirty="0" smtClean="0"/>
              <a:t>Speichern unter</a:t>
            </a:r>
          </a:p>
          <a:p>
            <a:r>
              <a:rPr lang="de-DE" dirty="0" smtClean="0"/>
              <a:t>Schließen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Umbenennen</a:t>
            </a:r>
          </a:p>
          <a:p>
            <a:r>
              <a:rPr lang="de-DE" dirty="0" smtClean="0"/>
              <a:t>Verschieben</a:t>
            </a:r>
          </a:p>
          <a:p>
            <a:r>
              <a:rPr lang="de-DE" dirty="0" smtClean="0"/>
              <a:t>Kopie erstellen</a:t>
            </a:r>
          </a:p>
          <a:p>
            <a:endParaRPr lang="de-DE" dirty="0"/>
          </a:p>
          <a:p>
            <a:r>
              <a:rPr lang="de-DE" dirty="0" smtClean="0"/>
              <a:t>Neue Version erstellen</a:t>
            </a:r>
          </a:p>
          <a:p>
            <a:r>
              <a:rPr lang="de-DE" dirty="0" smtClean="0"/>
              <a:t>Alte Version laden</a:t>
            </a:r>
          </a:p>
          <a:p>
            <a:endParaRPr lang="de-DE" dirty="0"/>
          </a:p>
          <a:p>
            <a:r>
              <a:rPr lang="de-DE" dirty="0" smtClean="0"/>
              <a:t>Änderungen verwerfen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Dokument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94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Um was geht es letztendlich?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71625"/>
            <a:ext cx="73088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Stabilität</a:t>
            </a:r>
          </a:p>
          <a:p>
            <a:pPr eaLnBrk="1" hangingPunct="1"/>
            <a:r>
              <a:rPr lang="de-DE" smtClean="0">
                <a:sym typeface="Wingdings" panose="05000000000000000000" pitchFamily="2" charset="2"/>
              </a:rPr>
              <a:t>Performance</a:t>
            </a:r>
          </a:p>
          <a:p>
            <a:pPr lvl="1" eaLnBrk="1" hangingPunct="1"/>
            <a:r>
              <a:rPr lang="de-DE" smtClean="0">
                <a:sym typeface="Wingdings" panose="05000000000000000000" pitchFamily="2" charset="2"/>
              </a:rPr>
              <a:t>Echt</a:t>
            </a:r>
          </a:p>
          <a:p>
            <a:pPr lvl="1" eaLnBrk="1" hangingPunct="1"/>
            <a:r>
              <a:rPr lang="de-DE" smtClean="0">
                <a:sym typeface="Wingdings" panose="05000000000000000000" pitchFamily="2" charset="2"/>
              </a:rPr>
              <a:t>Gefühlt</a:t>
            </a:r>
          </a:p>
          <a:p>
            <a:pPr lvl="2" eaLnBrk="1" hangingPunct="1"/>
            <a:r>
              <a:rPr lang="de-DE" smtClean="0">
                <a:sym typeface="Wingdings" panose="05000000000000000000" pitchFamily="2" charset="2"/>
              </a:rPr>
              <a:t>Asynchron (vorausschauend Daten sammeln…)</a:t>
            </a:r>
          </a:p>
          <a:p>
            <a:pPr lvl="2" eaLnBrk="1" hangingPunct="1"/>
            <a:r>
              <a:rPr lang="de-DE" smtClean="0">
                <a:sym typeface="Wingdings" panose="05000000000000000000" pitchFamily="2" charset="2"/>
              </a:rPr>
              <a:t>Reaktion zeigen (Dispatcher)</a:t>
            </a:r>
          </a:p>
          <a:p>
            <a:pPr lvl="2" eaLnBrk="1" hangingPunct="1"/>
            <a:r>
              <a:rPr lang="de-DE" smtClean="0">
                <a:sym typeface="Wingdings" panose="05000000000000000000" pitchFamily="2" charset="2"/>
              </a:rPr>
              <a:t>Animated Gif</a:t>
            </a:r>
          </a:p>
          <a:p>
            <a:pPr lvl="2" eaLnBrk="1" hangingPunct="1"/>
            <a:endParaRPr lang="de-DE" smtClean="0">
              <a:sym typeface="Wingdings" panose="05000000000000000000" pitchFamily="2" charset="2"/>
            </a:endParaRPr>
          </a:p>
        </p:txBody>
      </p:sp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Vertrauen ist die Grundlage!</a:t>
            </a:r>
          </a:p>
        </p:txBody>
      </p:sp>
    </p:spTree>
    <p:extLst>
      <p:ext uri="{BB962C8B-B14F-4D97-AF65-F5344CB8AC3E}">
        <p14:creationId xmlns:p14="http://schemas.microsoft.com/office/powerpoint/2010/main" val="20262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Performance im Restaurant</a:t>
            </a:r>
          </a:p>
        </p:txBody>
      </p:sp>
      <p:sp>
        <p:nvSpPr>
          <p:cNvPr id="39939" name="Rechteck 2"/>
          <p:cNvSpPr>
            <a:spLocks noChangeArrowheads="1"/>
          </p:cNvSpPr>
          <p:nvPr/>
        </p:nvSpPr>
        <p:spPr bwMode="auto">
          <a:xfrm>
            <a:off x="642938" y="1857375"/>
            <a:ext cx="807243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2000" b="1"/>
              <a:t>Auslagern </a:t>
            </a:r>
          </a:p>
          <a:p>
            <a:pPr lvl="1" eaLnBrk="1" hangingPunct="1"/>
            <a:r>
              <a:rPr lang="de-DE"/>
              <a:t>Während an der Theke von einer anderen Person eingeschenkt wird, bringt der Ober das Besteck</a:t>
            </a:r>
          </a:p>
          <a:p>
            <a:pPr lvl="1" eaLnBrk="1" hangingPunct="1"/>
            <a:endParaRPr lang="de-DE"/>
          </a:p>
          <a:p>
            <a:pPr eaLnBrk="1" hangingPunct="1"/>
            <a:r>
              <a:rPr lang="de-DE" sz="2000" b="1"/>
              <a:t>Kleine Brocken</a:t>
            </a:r>
          </a:p>
          <a:p>
            <a:pPr lvl="1" eaLnBrk="1" hangingPunct="1"/>
            <a:r>
              <a:rPr lang="de-DE"/>
              <a:t>Die Speise wird in Beilage und Hauptspeise getrennt und die Beilage schon einmal serviert. </a:t>
            </a:r>
          </a:p>
          <a:p>
            <a:pPr lvl="1" eaLnBrk="1" hangingPunct="1"/>
            <a:endParaRPr lang="de-DE"/>
          </a:p>
          <a:p>
            <a:pPr eaLnBrk="1" hangingPunct="1"/>
            <a:r>
              <a:rPr lang="de-DE" sz="2000" b="1"/>
              <a:t>Caching</a:t>
            </a:r>
          </a:p>
          <a:p>
            <a:pPr lvl="1" eaLnBrk="1" hangingPunct="1"/>
            <a:r>
              <a:rPr lang="de-DE"/>
              <a:t>Es wird immer etwas Brot aufgeschnitten und auf Vorrat gehalten  / Soße</a:t>
            </a:r>
          </a:p>
          <a:p>
            <a:pPr lvl="1" eaLnBrk="1" hangingPunct="1"/>
            <a:endParaRPr lang="de-DE"/>
          </a:p>
          <a:p>
            <a:pPr eaLnBrk="1" hangingPunct="1"/>
            <a:r>
              <a:rPr lang="de-DE" sz="2000" b="1"/>
              <a:t>Eigenschaften aktualisieren, keine Klassen</a:t>
            </a:r>
          </a:p>
          <a:p>
            <a:pPr lvl="1" eaLnBrk="1" hangingPunct="1"/>
            <a:r>
              <a:rPr lang="de-DE"/>
              <a:t>Wenn die Soße ausgeht, wird nicht noch einmal ein Gericht gekocht, sondern nur die Soße nachgereicht</a:t>
            </a:r>
          </a:p>
        </p:txBody>
      </p:sp>
    </p:spTree>
    <p:extLst>
      <p:ext uri="{BB962C8B-B14F-4D97-AF65-F5344CB8AC3E}">
        <p14:creationId xmlns:p14="http://schemas.microsoft.com/office/powerpoint/2010/main" val="24361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sym typeface="Wingdings" panose="05000000000000000000" pitchFamily="2" charset="2"/>
              </a:rPr>
              <a:t>UNDO ermöglichen!</a:t>
            </a:r>
          </a:p>
          <a:p>
            <a:pPr eaLnBrk="1" hangingPunct="1"/>
            <a:r>
              <a:rPr lang="de-DE" smtClean="0">
                <a:sym typeface="Wingdings" panose="05000000000000000000" pitchFamily="2" charset="2"/>
              </a:rPr>
              <a:t>Feedback geben</a:t>
            </a:r>
          </a:p>
          <a:p>
            <a:pPr lvl="1" eaLnBrk="1" hangingPunct="1"/>
            <a:r>
              <a:rPr lang="de-DE" smtClean="0">
                <a:sym typeface="Wingdings" panose="05000000000000000000" pitchFamily="2" charset="2"/>
              </a:rPr>
              <a:t>„Habe Ihren Wunsch verstanden“</a:t>
            </a:r>
          </a:p>
          <a:p>
            <a:pPr eaLnBrk="1" hangingPunct="1"/>
            <a:r>
              <a:rPr lang="de-DE" smtClean="0"/>
              <a:t>Previews verwenden, um Angst zu nehmen</a:t>
            </a:r>
            <a:endParaRPr lang="de-DE" smtClean="0">
              <a:sym typeface="Wingdings" panose="05000000000000000000" pitchFamily="2" charset="2"/>
            </a:endParaRPr>
          </a:p>
          <a:p>
            <a:pPr lvl="2" eaLnBrk="1" hangingPunct="1"/>
            <a:endParaRPr lang="de-DE" smtClean="0">
              <a:sym typeface="Wingdings" panose="05000000000000000000" pitchFamily="2" charset="2"/>
            </a:endParaRPr>
          </a:p>
        </p:txBody>
      </p:sp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Vertrauen ist die Grundlage!</a:t>
            </a:r>
          </a:p>
        </p:txBody>
      </p:sp>
    </p:spTree>
    <p:extLst>
      <p:ext uri="{BB962C8B-B14F-4D97-AF65-F5344CB8AC3E}">
        <p14:creationId xmlns:p14="http://schemas.microsoft.com/office/powerpoint/2010/main" val="30555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DEMO Preview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643063"/>
            <a:ext cx="8128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6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Error Management</a:t>
            </a:r>
          </a:p>
          <a:p>
            <a:pPr lvl="1" eaLnBrk="1" hangingPunct="1"/>
            <a:r>
              <a:rPr lang="de-DE" dirty="0" smtClean="0">
                <a:sym typeface="Wingdings" panose="05000000000000000000" pitchFamily="2" charset="2"/>
              </a:rPr>
              <a:t>Validierung im UI!</a:t>
            </a:r>
          </a:p>
          <a:p>
            <a:pPr lvl="1" eaLnBrk="1" hangingPunct="1"/>
            <a:r>
              <a:rPr lang="de-DE" dirty="0" smtClean="0">
                <a:sym typeface="Wingdings" panose="05000000000000000000" pitchFamily="2" charset="2"/>
              </a:rPr>
              <a:t>Geschlossene Workflows</a:t>
            </a:r>
          </a:p>
          <a:p>
            <a:pPr lvl="1" eaLnBrk="1" hangingPunct="1"/>
            <a:r>
              <a:rPr lang="de-DE" dirty="0" smtClean="0">
                <a:sym typeface="Wingdings" panose="05000000000000000000" pitchFamily="2" charset="2"/>
              </a:rPr>
              <a:t>Vorschläge erarbeiten</a:t>
            </a:r>
          </a:p>
          <a:p>
            <a:pPr lvl="1" eaLnBrk="1" hangingPunct="1"/>
            <a:r>
              <a:rPr lang="de-DE" dirty="0" smtClean="0">
                <a:sym typeface="Wingdings" panose="05000000000000000000" pitchFamily="2" charset="2"/>
              </a:rPr>
              <a:t>Kunden zum Agieren, nicht reagieren zwingen</a:t>
            </a:r>
          </a:p>
          <a:p>
            <a:pPr lvl="2" eaLnBrk="1" hangingPunct="1"/>
            <a:r>
              <a:rPr lang="de-DE" dirty="0" smtClean="0">
                <a:sym typeface="Wingdings" panose="05000000000000000000" pitchFamily="2" charset="2"/>
              </a:rPr>
              <a:t>Entweder: Festplatte ist voll –&gt; Mach was du Idiot!</a:t>
            </a:r>
          </a:p>
          <a:p>
            <a:pPr lvl="2" eaLnBrk="1" hangingPunct="1"/>
            <a:r>
              <a:rPr lang="de-DE" dirty="0" smtClean="0">
                <a:sym typeface="Wingdings" panose="05000000000000000000" pitchFamily="2" charset="2"/>
              </a:rPr>
              <a:t>Oder: Wartungsvorschlag: Festplatte bereinigen…</a:t>
            </a:r>
          </a:p>
          <a:p>
            <a:pPr eaLnBrk="1" hangingPunct="1"/>
            <a:r>
              <a:rPr lang="de-DE" dirty="0" smtClean="0">
                <a:sym typeface="Wingdings" panose="05000000000000000000" pitchFamily="2" charset="2"/>
              </a:rPr>
              <a:t>WIR sind für ein reibungsloses Funktionieren verantwortlich!</a:t>
            </a:r>
          </a:p>
          <a:p>
            <a:pPr lvl="2" eaLnBrk="1" hangingPunct="1"/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Vertrauen ist die Grundlage!</a:t>
            </a:r>
          </a:p>
        </p:txBody>
      </p:sp>
    </p:spTree>
    <p:extLst>
      <p:ext uri="{BB962C8B-B14F-4D97-AF65-F5344CB8AC3E}">
        <p14:creationId xmlns:p14="http://schemas.microsoft.com/office/powerpoint/2010/main" val="18977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100 % statt Mehrheit</a:t>
            </a:r>
          </a:p>
          <a:p>
            <a:r>
              <a:rPr lang="de-DE" dirty="0" smtClean="0"/>
              <a:t>Optionen statt Entscheidung</a:t>
            </a:r>
          </a:p>
          <a:p>
            <a:r>
              <a:rPr lang="de-DE" dirty="0" smtClean="0"/>
              <a:t>Alle Möglichkeiten erlauben</a:t>
            </a:r>
          </a:p>
          <a:p>
            <a:r>
              <a:rPr lang="de-DE" dirty="0" err="1" smtClean="0"/>
              <a:t>Constraints</a:t>
            </a:r>
            <a:r>
              <a:rPr lang="de-DE" dirty="0" smtClean="0"/>
              <a:t> einhalten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78098"/>
          </a:xfrm>
        </p:spPr>
        <p:txBody>
          <a:bodyPr/>
          <a:lstStyle/>
          <a:p>
            <a:r>
              <a:rPr lang="de-DE" dirty="0" smtClean="0"/>
              <a:t>Entwickler = Designer = </a:t>
            </a:r>
            <a:r>
              <a:rPr lang="de-DE" dirty="0" err="1" smtClean="0"/>
              <a:t>Usability</a:t>
            </a:r>
            <a:r>
              <a:rPr lang="de-DE" dirty="0" smtClean="0"/>
              <a:t> Spezialisten?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5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Kognitive Arbeit </a:t>
            </a:r>
          </a:p>
          <a:p>
            <a:r>
              <a:rPr lang="de-DE" sz="2400" dirty="0" smtClean="0"/>
              <a:t>Programm verstehen</a:t>
            </a:r>
          </a:p>
          <a:p>
            <a:endParaRPr lang="de-DE" sz="1000" dirty="0" smtClean="0"/>
          </a:p>
          <a:p>
            <a:r>
              <a:rPr lang="de-DE" dirty="0" smtClean="0"/>
              <a:t>Gedächtnis-Arbeit </a:t>
            </a:r>
          </a:p>
          <a:p>
            <a:r>
              <a:rPr lang="de-DE" sz="2400" dirty="0" smtClean="0"/>
              <a:t>Passwörter, </a:t>
            </a:r>
            <a:r>
              <a:rPr lang="de-DE" sz="2400" dirty="0" err="1" smtClean="0"/>
              <a:t>Shortkeys</a:t>
            </a:r>
            <a:r>
              <a:rPr lang="de-DE" sz="2400" dirty="0" smtClean="0"/>
              <a:t>, Menus, Workflow</a:t>
            </a:r>
          </a:p>
          <a:p>
            <a:endParaRPr lang="de-DE" sz="1000" dirty="0"/>
          </a:p>
          <a:p>
            <a:r>
              <a:rPr lang="de-DE" dirty="0" smtClean="0"/>
              <a:t>Visuelle Arbeit </a:t>
            </a:r>
          </a:p>
          <a:p>
            <a:r>
              <a:rPr lang="de-DE" sz="2400" dirty="0"/>
              <a:t>Interface </a:t>
            </a:r>
            <a:r>
              <a:rPr lang="de-DE" sz="2400" dirty="0" smtClean="0"/>
              <a:t>entschlüsseln, Icons</a:t>
            </a:r>
            <a:endParaRPr lang="de-DE" sz="2400" dirty="0"/>
          </a:p>
          <a:p>
            <a:endParaRPr lang="de-DE" sz="1000" dirty="0" smtClean="0"/>
          </a:p>
          <a:p>
            <a:r>
              <a:rPr lang="de-DE" dirty="0" smtClean="0"/>
              <a:t>Körperliche Arbeit </a:t>
            </a:r>
          </a:p>
          <a:p>
            <a:r>
              <a:rPr lang="de-DE" sz="2400" dirty="0"/>
              <a:t>Mausklicks, Tastatur, Gesten..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Wenig Aufwand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71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Constraints einhalten</a:t>
            </a:r>
          </a:p>
          <a:p>
            <a:pPr lvl="1" eaLnBrk="1" hangingPunct="1"/>
            <a:r>
              <a:rPr lang="de-DE" smtClean="0"/>
              <a:t>Validierung erst in Business Logik</a:t>
            </a:r>
          </a:p>
          <a:p>
            <a:pPr lvl="1" eaLnBrk="1" hangingPunct="1"/>
            <a:r>
              <a:rPr lang="de-DE" smtClean="0"/>
              <a:t>Keine Alternativen</a:t>
            </a:r>
          </a:p>
          <a:p>
            <a:pPr eaLnBrk="1" hangingPunct="1"/>
            <a:r>
              <a:rPr lang="de-DE" smtClean="0"/>
              <a:t>100 % der Fälle müssen abgedeckt sein</a:t>
            </a:r>
          </a:p>
          <a:p>
            <a:pPr eaLnBrk="1" hangingPunct="1"/>
            <a:r>
              <a:rPr lang="de-DE" smtClean="0"/>
              <a:t>Menu statt Wizard</a:t>
            </a:r>
          </a:p>
          <a:p>
            <a:pPr eaLnBrk="1" hangingPunct="1"/>
            <a:r>
              <a:rPr lang="de-DE" smtClean="0"/>
              <a:t>Optionen statt Entscheidungen</a:t>
            </a:r>
          </a:p>
          <a:p>
            <a:pPr eaLnBrk="1" hangingPunct="1"/>
            <a:r>
              <a:rPr lang="de-DE" smtClean="0"/>
              <a:t>Jede Aktion zu jedem Zeitpunkt</a:t>
            </a:r>
          </a:p>
          <a:p>
            <a:pPr eaLnBrk="1" hangingPunct="1"/>
            <a:endParaRPr lang="de-DE" smtClean="0"/>
          </a:p>
        </p:txBody>
      </p:sp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Blockaden - IT</a:t>
            </a:r>
          </a:p>
        </p:txBody>
      </p:sp>
    </p:spTree>
    <p:extLst>
      <p:ext uri="{BB962C8B-B14F-4D97-AF65-F5344CB8AC3E}">
        <p14:creationId xmlns:p14="http://schemas.microsoft.com/office/powerpoint/2010/main" val="3786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9"/>
          <p:cNvSpPr>
            <a:spLocks noGrp="1" noChangeArrowheads="1"/>
          </p:cNvSpPr>
          <p:nvPr>
            <p:ph idx="1"/>
          </p:nvPr>
        </p:nvSpPr>
        <p:spPr>
          <a:xfrm>
            <a:off x="1000125" y="1857375"/>
            <a:ext cx="4143375" cy="242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mtClean="0"/>
              <a:t>Taschenrechner </a:t>
            </a:r>
          </a:p>
          <a:p>
            <a:pPr eaLnBrk="1" hangingPunct="1">
              <a:buFontTx/>
              <a:buNone/>
            </a:pPr>
            <a:r>
              <a:rPr lang="de-DE" smtClean="0"/>
              <a:t>mit „Division durch 0“ </a:t>
            </a:r>
          </a:p>
          <a:p>
            <a:pPr eaLnBrk="1" hangingPunct="1">
              <a:buFontTx/>
              <a:buNone/>
            </a:pPr>
            <a:r>
              <a:rPr lang="de-DE" smtClean="0"/>
              <a:t>Handling</a:t>
            </a:r>
          </a:p>
        </p:txBody>
      </p:sp>
      <p:sp>
        <p:nvSpPr>
          <p:cNvPr id="522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 „Sonderfall“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643063"/>
            <a:ext cx="36195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9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8501062" cy="3429000"/>
          </a:xfrm>
        </p:spPr>
        <p:txBody>
          <a:bodyPr/>
          <a:lstStyle/>
          <a:p>
            <a:pPr eaLnBrk="1" hangingPunct="1"/>
            <a:r>
              <a:rPr lang="de-DE" dirty="0" smtClean="0"/>
              <a:t>Firmennetzwerk</a:t>
            </a:r>
          </a:p>
          <a:p>
            <a:pPr eaLnBrk="1" hangingPunct="1"/>
            <a:r>
              <a:rPr lang="de-DE" dirty="0" smtClean="0"/>
              <a:t>Ausbildungen (Studiengang)</a:t>
            </a:r>
          </a:p>
          <a:p>
            <a:pPr eaLnBrk="1" hangingPunct="1"/>
            <a:r>
              <a:rPr lang="de-DE" dirty="0" smtClean="0"/>
              <a:t>Forschungsprojekte</a:t>
            </a:r>
          </a:p>
          <a:p>
            <a:pPr eaLnBrk="1" hangingPunct="1"/>
            <a:r>
              <a:rPr lang="de-DE" dirty="0" smtClean="0"/>
              <a:t>Innovationen</a:t>
            </a:r>
          </a:p>
        </p:txBody>
      </p:sp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EF.EU</a:t>
            </a:r>
          </a:p>
        </p:txBody>
      </p:sp>
      <p:pic>
        <p:nvPicPr>
          <p:cNvPr id="56324" name="Picture 2" descr="K:\CI\logo_ef.eu_mit_8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286250"/>
            <a:ext cx="4500563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9"/>
          <p:cNvSpPr>
            <a:spLocks noGrp="1" noChangeArrowheads="1"/>
          </p:cNvSpPr>
          <p:nvPr>
            <p:ph idx="1"/>
          </p:nvPr>
        </p:nvSpPr>
        <p:spPr>
          <a:xfrm>
            <a:off x="0" y="1643063"/>
            <a:ext cx="9072563" cy="34290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endParaRPr lang="de-DE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buFontTx/>
              <a:buNone/>
              <a:defRPr/>
            </a:pPr>
            <a:r>
              <a:rPr lang="de-DE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Bernhard Pichler</a:t>
            </a:r>
            <a:endParaRPr lang="de-DE" sz="4400" dirty="0" smtClean="0">
              <a:solidFill>
                <a:schemeClr val="tx2"/>
              </a:solidFill>
              <a:latin typeface="+mj-lt"/>
              <a:ea typeface="+mj-ea"/>
              <a:cs typeface="+mj-cs"/>
              <a:hlinkClick r:id="rId3"/>
            </a:endParaRPr>
          </a:p>
          <a:p>
            <a:pPr algn="ctr" eaLnBrk="1" hangingPunct="1">
              <a:buFontTx/>
              <a:buNone/>
              <a:defRPr/>
            </a:pPr>
            <a:endParaRPr lang="de-DE" dirty="0" smtClean="0">
              <a:hlinkClick r:id=""/>
            </a:endParaRPr>
          </a:p>
          <a:p>
            <a:pPr algn="ctr" eaLnBrk="1" hangingPunct="1">
              <a:buFontTx/>
              <a:buNone/>
              <a:defRPr/>
            </a:pPr>
            <a:r>
              <a:rPr lang="de-DE" dirty="0" smtClean="0">
                <a:hlinkClick r:id=""/>
              </a:rPr>
              <a:t>pichler@informare.de</a:t>
            </a:r>
            <a:endParaRPr lang="de-DE" dirty="0" smtClean="0"/>
          </a:p>
          <a:p>
            <a:pPr algn="ctr" eaLnBrk="1" hangingPunct="1">
              <a:buFontTx/>
              <a:buNone/>
              <a:defRPr/>
            </a:pPr>
            <a:endParaRPr lang="de-DE" dirty="0" smtClean="0"/>
          </a:p>
          <a:p>
            <a:pPr algn="ctr" eaLnBrk="1" hangingPunct="1">
              <a:buFontTx/>
              <a:buNone/>
              <a:defRPr/>
            </a:pPr>
            <a:r>
              <a:rPr lang="de-DE" dirty="0" smtClean="0">
                <a:hlinkClick r:id="rId4"/>
              </a:rPr>
              <a:t>www.informare.de</a:t>
            </a:r>
            <a:endParaRPr lang="de-DE" dirty="0" smtClean="0"/>
          </a:p>
          <a:p>
            <a:pPr algn="ctr" eaLnBrk="1" hangingPunct="1">
              <a:buFontTx/>
              <a:buNone/>
              <a:defRPr/>
            </a:pPr>
            <a:endParaRPr lang="de-DE" dirty="0" smtClean="0"/>
          </a:p>
        </p:txBody>
      </p:sp>
      <p:sp>
        <p:nvSpPr>
          <p:cNvPr id="573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619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Fehlerfrei allein reicht nicht!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Fehlerfrei </a:t>
            </a:r>
            <a:r>
              <a:rPr lang="de-DE" dirty="0" smtClean="0">
                <a:sym typeface="Wingdings" panose="05000000000000000000" pitchFamily="2" charset="2"/>
              </a:rPr>
              <a:t> Einfach?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3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					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	</a:t>
            </a:r>
          </a:p>
          <a:p>
            <a:pPr eaLnBrk="1" hangingPunct="1">
              <a:buFontTx/>
              <a:buNone/>
            </a:pPr>
            <a:r>
              <a:rPr lang="de-DE" sz="2400" dirty="0" smtClean="0"/>
              <a:t>					</a:t>
            </a:r>
          </a:p>
        </p:txBody>
      </p:sp>
      <p:sp>
        <p:nvSpPr>
          <p:cNvPr id="307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Auktion!!!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857375"/>
            <a:ext cx="4857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uciafriedrich.files.wordpress.com/2007/09/weinflasche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68760"/>
            <a:ext cx="3816424" cy="57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1.gstatic.com/images?q=tbn:5WMJgwvkW8K9xM:http://www.f1club.ch/Pictures/F1-Cars-Teams/F1-Strecken/Streckeninfos/fragezeiche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27" y="1268760"/>
            <a:ext cx="55610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778098"/>
          </a:xfrm>
        </p:spPr>
        <p:txBody>
          <a:bodyPr/>
          <a:lstStyle/>
          <a:p>
            <a:pPr>
              <a:defRPr/>
            </a:pPr>
            <a:r>
              <a:rPr lang="de-DE" sz="3600" kern="0" dirty="0"/>
              <a:t>Software = Wein: </a:t>
            </a:r>
            <a:r>
              <a:rPr lang="de-DE" sz="3600" kern="0" dirty="0" smtClean="0"/>
              <a:t>Inhalt unbekannt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5797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Bildschirmpräsentation (4:3)</PresentationFormat>
  <Paragraphs>277</Paragraphs>
  <Slides>63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70" baseType="lpstr">
      <vt:lpstr>Arial</vt:lpstr>
      <vt:lpstr>Calibri</vt:lpstr>
      <vt:lpstr>Segoe UI</vt:lpstr>
      <vt:lpstr>Segoe UI Light</vt:lpstr>
      <vt:lpstr>Segoe WP</vt:lpstr>
      <vt:lpstr>Wingdings</vt:lpstr>
      <vt:lpstr>Office Theme</vt:lpstr>
      <vt:lpstr>Richtig  Schön Einfach</vt:lpstr>
      <vt:lpstr>Warum gibt es Software???</vt:lpstr>
      <vt:lpstr>Warum gibt es Software???</vt:lpstr>
      <vt:lpstr>Anwendungen</vt:lpstr>
      <vt:lpstr>Anwendung</vt:lpstr>
      <vt:lpstr>Wenig Aufwand</vt:lpstr>
      <vt:lpstr>Anwendung</vt:lpstr>
      <vt:lpstr>Auktion!!!</vt:lpstr>
      <vt:lpstr>Software = Wein: Inhalt unbekannt</vt:lpstr>
      <vt:lpstr>Warum Design</vt:lpstr>
      <vt:lpstr>Allgemeine Design-Richtlinien</vt:lpstr>
      <vt:lpstr>Symetrie und Reinheit</vt:lpstr>
      <vt:lpstr>Rhythmus</vt:lpstr>
      <vt:lpstr>Gewichtung</vt:lpstr>
      <vt:lpstr>Varianz</vt:lpstr>
      <vt:lpstr>PowerPoint-Präsentation</vt:lpstr>
      <vt:lpstr>Klarer Einstieg</vt:lpstr>
      <vt:lpstr>DEMO</vt:lpstr>
      <vt:lpstr>Aufgabe des Designs?</vt:lpstr>
      <vt:lpstr>Design</vt:lpstr>
      <vt:lpstr>Frutiger</vt:lpstr>
      <vt:lpstr>Frutiger: Seit 2003 für Schweizer Autobahnen</vt:lpstr>
      <vt:lpstr>Münchner Flughafen</vt:lpstr>
      <vt:lpstr>Schriften</vt:lpstr>
      <vt:lpstr>King Country Metro</vt:lpstr>
      <vt:lpstr>Metro</vt:lpstr>
      <vt:lpstr>Metro</vt:lpstr>
      <vt:lpstr>Metro Sprache: Segoe WP</vt:lpstr>
      <vt:lpstr>Prinzipien</vt:lpstr>
      <vt:lpstr>Grid und Rhythmus</vt:lpstr>
      <vt:lpstr>Grid als Ordnungsrahmen</vt:lpstr>
      <vt:lpstr>Grid konkret</vt:lpstr>
      <vt:lpstr>Beispiel</vt:lpstr>
      <vt:lpstr>Beispiel</vt:lpstr>
      <vt:lpstr>Vhs Layout</vt:lpstr>
      <vt:lpstr>Vhs Layout</vt:lpstr>
      <vt:lpstr>Vhs Layout im Metro Style</vt:lpstr>
      <vt:lpstr>Beispiel I</vt:lpstr>
      <vt:lpstr>Windows?</vt:lpstr>
      <vt:lpstr>Emotionen durch Personalisierung!</vt:lpstr>
      <vt:lpstr>Lock Screen</vt:lpstr>
      <vt:lpstr>Einfluß auf das Design</vt:lpstr>
      <vt:lpstr>Menschen haben Ziele</vt:lpstr>
      <vt:lpstr>Schichten – Was vor Wie</vt:lpstr>
      <vt:lpstr>Schichten – Was vor Wie</vt:lpstr>
      <vt:lpstr>Zielgruppe</vt:lpstr>
      <vt:lpstr>Hilfsbereit</vt:lpstr>
      <vt:lpstr>Fehler</vt:lpstr>
      <vt:lpstr>Entscheidungen</vt:lpstr>
      <vt:lpstr>Implementierungsmodell  Usermodell</vt:lpstr>
      <vt:lpstr>Datei</vt:lpstr>
      <vt:lpstr>Dokument</vt:lpstr>
      <vt:lpstr>Um was geht es letztendlich?</vt:lpstr>
      <vt:lpstr>Vertrauen ist die Grundlage!</vt:lpstr>
      <vt:lpstr>Performance im Restaurant</vt:lpstr>
      <vt:lpstr>Vertrauen ist die Grundlage!</vt:lpstr>
      <vt:lpstr>DEMO Preview</vt:lpstr>
      <vt:lpstr>Vertrauen ist die Grundlage!</vt:lpstr>
      <vt:lpstr>Entwickler = Designer = Usability Spezialisten?</vt:lpstr>
      <vt:lpstr>Blockaden - IT</vt:lpstr>
      <vt:lpstr>Beispiel „Sonderfall“</vt:lpstr>
      <vt:lpstr>EF.EU</vt:lpstr>
      <vt:lpstr>Kontakt</vt:lpstr>
    </vt:vector>
  </TitlesOfParts>
  <Company>Scott Logic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Eberhardt</dc:creator>
  <cp:lastModifiedBy>Bernhard Pichler</cp:lastModifiedBy>
  <cp:revision>185</cp:revision>
  <dcterms:created xsi:type="dcterms:W3CDTF">2011-06-17T08:37:44Z</dcterms:created>
  <dcterms:modified xsi:type="dcterms:W3CDTF">2013-01-21T17:44:36Z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\\PICHLER-PC\Users\b.pichler\Documents\Shit\Ingolstadt\DotNetUserGroup.pptx</vt:lpwstr>
  </property>
</Properties>
</file>